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aee76860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aee76860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aee76860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aee76860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a7bf4ffd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a7bf4ffd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a7bf4ffd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a7bf4ffd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aee76860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aee76860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aee76860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aee76860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aee76860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aee76860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aee76860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aee76860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8ba88f6f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8ba88f6f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b2ea985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b2ea985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aee76860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aee76860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8ba88f6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8ba88f6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8ba88f6f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8ba88f6f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8ba88f6f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8ba88f6f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aee76860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aee76860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4e0988f7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4e0988f7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4e0988f7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4e0988f7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4e0988f7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4e0988f7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a7bf4ff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a7bf4ff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4e0988f7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4e0988f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a7bf4ffd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a7bf4ffd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aee76860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aee76860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9.gif"/><Relationship Id="rId5" Type="http://schemas.openxmlformats.org/officeDocument/2006/relationships/image" Target="../media/image2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37.gif"/><Relationship Id="rId10" Type="http://schemas.openxmlformats.org/officeDocument/2006/relationships/image" Target="../media/image15.png"/><Relationship Id="rId9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28.png"/><Relationship Id="rId8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hyperlink" Target="https://github.com/victorkich/FaceScanner" TargetMode="External"/><Relationship Id="rId6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ictorkich/RiVAE" TargetMode="External"/><Relationship Id="rId4" Type="http://schemas.openxmlformats.org/officeDocument/2006/relationships/hyperlink" Target="http://drive.google.com/file/d/1ENRg7IIw4CNa_IduBnLwSkmlJfg3ghNp/view" TargetMode="External"/><Relationship Id="rId5" Type="http://schemas.openxmlformats.org/officeDocument/2006/relationships/image" Target="../media/image32.jpg"/><Relationship Id="rId6" Type="http://schemas.openxmlformats.org/officeDocument/2006/relationships/hyperlink" Target="http://drive.google.com/file/d/1rTKywdYb3d0lQaSZaoxdR-Sg3PbDiILR/view" TargetMode="External"/><Relationship Id="rId7" Type="http://schemas.openxmlformats.org/officeDocument/2006/relationships/image" Target="../media/image35.jpg"/><Relationship Id="rId8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ictorkich/Neon-Drive-DRL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://www.youtube.com/watch?v=bKdMBKu68QU" TargetMode="External"/><Relationship Id="rId6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versusai.org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Deep Learning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Victor Augusto Kich, Alisson Henrique Kolling e Jair Augusto Bottega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Neurônio real vs n</a:t>
            </a:r>
            <a:r>
              <a:rPr lang="pt-BR"/>
              <a:t>eurônio</a:t>
            </a:r>
            <a:r>
              <a:rPr lang="pt-BR"/>
              <a:t> artificial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5608" l="55413" r="1586" t="6347"/>
          <a:stretch/>
        </p:blipFill>
        <p:spPr>
          <a:xfrm>
            <a:off x="4581144" y="1450425"/>
            <a:ext cx="4011052" cy="22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18089" l="1656" r="48443" t="6347"/>
          <a:stretch/>
        </p:blipFill>
        <p:spPr>
          <a:xfrm>
            <a:off x="551813" y="1940500"/>
            <a:ext cx="4654776" cy="19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de Ativação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15604"/>
          <a:stretch/>
        </p:blipFill>
        <p:spPr>
          <a:xfrm>
            <a:off x="241348" y="1468888"/>
            <a:ext cx="5585226" cy="23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5">
            <a:alphaModFix/>
          </a:blip>
          <a:srcRect b="4414" l="17508" r="26214" t="30477"/>
          <a:stretch/>
        </p:blipFill>
        <p:spPr>
          <a:xfrm>
            <a:off x="5699900" y="1599175"/>
            <a:ext cx="3239398" cy="21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de Imagens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88" y="4899249"/>
            <a:ext cx="1736837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 rotWithShape="1">
          <a:blip r:embed="rId4">
            <a:alphaModFix/>
          </a:blip>
          <a:srcRect b="30107" l="12553" r="9278" t="23743"/>
          <a:stretch/>
        </p:blipFill>
        <p:spPr>
          <a:xfrm>
            <a:off x="1808613" y="1017800"/>
            <a:ext cx="5526798" cy="16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>
            <p:ph idx="4294967295" type="body"/>
          </p:nvPr>
        </p:nvSpPr>
        <p:spPr>
          <a:xfrm>
            <a:off x="1808613" y="2757550"/>
            <a:ext cx="24570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000000"/>
                </a:solidFill>
              </a:rPr>
              <a:t>Pixel = (</a:t>
            </a:r>
            <a:r>
              <a:rPr lang="pt-BR" sz="1600">
                <a:solidFill>
                  <a:srgbClr val="FF0000"/>
                </a:solidFill>
              </a:rPr>
              <a:t>R</a:t>
            </a:r>
            <a:r>
              <a:rPr lang="pt-BR" sz="1600">
                <a:solidFill>
                  <a:srgbClr val="000000"/>
                </a:solidFill>
              </a:rPr>
              <a:t>, </a:t>
            </a:r>
            <a:r>
              <a:rPr lang="pt-BR" sz="1600">
                <a:solidFill>
                  <a:srgbClr val="00FF00"/>
                </a:solidFill>
              </a:rPr>
              <a:t>G</a:t>
            </a:r>
            <a:r>
              <a:rPr lang="pt-BR" sz="1600">
                <a:solidFill>
                  <a:srgbClr val="000000"/>
                </a:solidFill>
              </a:rPr>
              <a:t>, </a:t>
            </a:r>
            <a:r>
              <a:rPr lang="pt-BR" sz="1600">
                <a:solidFill>
                  <a:srgbClr val="0000FF"/>
                </a:solidFill>
              </a:rPr>
              <a:t>B</a:t>
            </a:r>
            <a:r>
              <a:rPr lang="pt-BR" sz="1600">
                <a:solidFill>
                  <a:srgbClr val="000000"/>
                </a:solidFill>
              </a:rPr>
              <a:t>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76" name="Google Shape;176;p24"/>
          <p:cNvSpPr txBox="1"/>
          <p:nvPr>
            <p:ph idx="4294967295" type="body"/>
          </p:nvPr>
        </p:nvSpPr>
        <p:spPr>
          <a:xfrm>
            <a:off x="4878213" y="2757550"/>
            <a:ext cx="24570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000000"/>
                </a:solidFill>
              </a:rPr>
              <a:t>Pixel = (</a:t>
            </a:r>
            <a:r>
              <a:rPr lang="pt-BR" sz="1600"/>
              <a:t>Intensity</a:t>
            </a:r>
            <a:r>
              <a:rPr lang="pt-BR" sz="1600">
                <a:solidFill>
                  <a:srgbClr val="000000"/>
                </a:solidFill>
              </a:rPr>
              <a:t>)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275" y="3334800"/>
            <a:ext cx="5491448" cy="13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Convolução Bidimensional e Tridimensional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88" y="4899249"/>
            <a:ext cx="1736837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00" y="1689088"/>
            <a:ext cx="4544617" cy="17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5850" y="1566963"/>
            <a:ext cx="2808251" cy="200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 Neural com Imagens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88" y="1211924"/>
            <a:ext cx="7781023" cy="32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88" y="4899249"/>
            <a:ext cx="1736837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561" y="197763"/>
            <a:ext cx="5613375" cy="47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Neurais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88" y="4899249"/>
            <a:ext cx="1736837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Backpropagation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725" y="185450"/>
            <a:ext cx="5534725" cy="47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11700" y="1229975"/>
            <a:ext cx="3214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 “retropropagação” trata de determinar como a mudança dos pesos afeta o custo geral na rede neural.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88" y="4899249"/>
            <a:ext cx="1736837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Backpropagation</a:t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398" y="1188948"/>
            <a:ext cx="2370850" cy="12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6750" y="2571753"/>
            <a:ext cx="1638149" cy="12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11700" y="1229875"/>
            <a:ext cx="5781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Uma rede treinada é nada mais que um conjunto de pesos que atinge o desempenho desejado para quaisquer entradas.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ajustar os pesos da rede de forma supervisionada é utilizado a técnica de Backpropagation.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Atualiza os pesos minimizando a função de custo.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5675" y="3865650"/>
            <a:ext cx="2173950" cy="3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Pytorch</a:t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850" y="1260638"/>
            <a:ext cx="1250200" cy="8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162" y="2571750"/>
            <a:ext cx="3745699" cy="21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588" y="4899249"/>
            <a:ext cx="1736837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0937" y="1294112"/>
            <a:ext cx="745425" cy="7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3575" y="1277363"/>
            <a:ext cx="778900" cy="7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1288" y="1260650"/>
            <a:ext cx="815508" cy="81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5922" y="1362900"/>
            <a:ext cx="607780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2188" y="1381112"/>
            <a:ext cx="571400" cy="5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45363" y="1381125"/>
            <a:ext cx="571400" cy="5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Pytorch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3200575" y="1229875"/>
            <a:ext cx="5631900" cy="3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Autograd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GPU accelerated computing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Pythonic</a:t>
            </a:r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29874"/>
            <a:ext cx="2888875" cy="32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que serve?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550" y="1239263"/>
            <a:ext cx="459105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6273075" y="1239275"/>
            <a:ext cx="205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latin typeface="Roboto"/>
                <a:ea typeface="Roboto"/>
                <a:cs typeface="Roboto"/>
                <a:sym typeface="Roboto"/>
              </a:rPr>
              <a:t>x, y =&gt; z</a:t>
            </a:r>
            <a:endParaRPr sz="3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711625" y="2330825"/>
            <a:ext cx="3345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Roboto"/>
                <a:ea typeface="Roboto"/>
                <a:cs typeface="Roboto"/>
                <a:sym typeface="Roboto"/>
              </a:rPr>
              <a:t>Exemplo: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pt-BR" sz="2500">
                <a:latin typeface="Roboto"/>
                <a:ea typeface="Roboto"/>
                <a:cs typeface="Roboto"/>
                <a:sym typeface="Roboto"/>
              </a:rPr>
              <a:t>x = 2, y = 0,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Roboto"/>
                <a:ea typeface="Roboto"/>
                <a:cs typeface="Roboto"/>
                <a:sym typeface="Roboto"/>
              </a:rPr>
              <a:t>  temos z = 5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neurais de classificação</a:t>
            </a:r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3625"/>
            <a:ext cx="4253826" cy="283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000" y="1253625"/>
            <a:ext cx="4253824" cy="28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>
            <p:ph idx="2" type="body"/>
          </p:nvPr>
        </p:nvSpPr>
        <p:spPr>
          <a:xfrm>
            <a:off x="311700" y="4156875"/>
            <a:ext cx="85206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5"/>
              </a:rPr>
              <a:t>https://github.com/victorkich/FaceScanner</a:t>
            </a:r>
            <a:endParaRPr sz="1800"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588" y="4899249"/>
            <a:ext cx="1736837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neurais generativas</a:t>
            </a:r>
            <a:endParaRPr/>
          </a:p>
        </p:txBody>
      </p:sp>
      <p:sp>
        <p:nvSpPr>
          <p:cNvPr id="254" name="Google Shape;254;p33"/>
          <p:cNvSpPr txBox="1"/>
          <p:nvPr>
            <p:ph idx="2" type="body"/>
          </p:nvPr>
        </p:nvSpPr>
        <p:spPr>
          <a:xfrm>
            <a:off x="311713" y="4181125"/>
            <a:ext cx="85206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3"/>
              </a:rPr>
              <a:t>https://github.com/victorkich/RiVAE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5" name="Google Shape;255;p33" title="model_test_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638" y="1697538"/>
            <a:ext cx="37338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 title="model_test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563" y="1697550"/>
            <a:ext cx="37338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>
            <p:ph idx="2" type="body"/>
          </p:nvPr>
        </p:nvSpPr>
        <p:spPr>
          <a:xfrm>
            <a:off x="776450" y="3591500"/>
            <a:ext cx="37338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Real para sintético</a:t>
            </a:r>
            <a:endParaRPr sz="1800"/>
          </a:p>
        </p:txBody>
      </p:sp>
      <p:sp>
        <p:nvSpPr>
          <p:cNvPr id="258" name="Google Shape;258;p33"/>
          <p:cNvSpPr txBox="1"/>
          <p:nvPr>
            <p:ph idx="2" type="body"/>
          </p:nvPr>
        </p:nvSpPr>
        <p:spPr>
          <a:xfrm>
            <a:off x="4633650" y="3618550"/>
            <a:ext cx="37338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Sintético para real</a:t>
            </a:r>
            <a:endParaRPr sz="1800"/>
          </a:p>
        </p:txBody>
      </p:sp>
      <p:sp>
        <p:nvSpPr>
          <p:cNvPr id="259" name="Google Shape;259;p33"/>
          <p:cNvSpPr txBox="1"/>
          <p:nvPr>
            <p:ph idx="2" type="body"/>
          </p:nvPr>
        </p:nvSpPr>
        <p:spPr>
          <a:xfrm>
            <a:off x="776575" y="1258300"/>
            <a:ext cx="18756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Original</a:t>
            </a:r>
            <a:endParaRPr sz="1800"/>
          </a:p>
        </p:txBody>
      </p:sp>
      <p:sp>
        <p:nvSpPr>
          <p:cNvPr id="260" name="Google Shape;260;p33"/>
          <p:cNvSpPr txBox="1"/>
          <p:nvPr>
            <p:ph idx="2" type="body"/>
          </p:nvPr>
        </p:nvSpPr>
        <p:spPr>
          <a:xfrm>
            <a:off x="2634650" y="1258300"/>
            <a:ext cx="18756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Gerado</a:t>
            </a:r>
            <a:endParaRPr sz="1800"/>
          </a:p>
        </p:txBody>
      </p:sp>
      <p:sp>
        <p:nvSpPr>
          <p:cNvPr id="261" name="Google Shape;261;p33"/>
          <p:cNvSpPr txBox="1"/>
          <p:nvPr>
            <p:ph idx="2" type="body"/>
          </p:nvPr>
        </p:nvSpPr>
        <p:spPr>
          <a:xfrm>
            <a:off x="6491850" y="1258300"/>
            <a:ext cx="18756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Geraldo</a:t>
            </a:r>
            <a:endParaRPr sz="1800"/>
          </a:p>
        </p:txBody>
      </p:sp>
      <p:sp>
        <p:nvSpPr>
          <p:cNvPr id="262" name="Google Shape;262;p33"/>
          <p:cNvSpPr txBox="1"/>
          <p:nvPr>
            <p:ph idx="2" type="body"/>
          </p:nvPr>
        </p:nvSpPr>
        <p:spPr>
          <a:xfrm>
            <a:off x="4633650" y="1258300"/>
            <a:ext cx="18756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Original</a:t>
            </a:r>
            <a:endParaRPr sz="1800"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3588" y="4899249"/>
            <a:ext cx="1736837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Encoder utilizando r</a:t>
            </a:r>
            <a:r>
              <a:rPr lang="pt-BR"/>
              <a:t>edes neurais convolucionais</a:t>
            </a:r>
            <a:endParaRPr/>
          </a:p>
        </p:txBody>
      </p:sp>
      <p:sp>
        <p:nvSpPr>
          <p:cNvPr id="269" name="Google Shape;269;p34"/>
          <p:cNvSpPr txBox="1"/>
          <p:nvPr>
            <p:ph idx="2" type="body"/>
          </p:nvPr>
        </p:nvSpPr>
        <p:spPr>
          <a:xfrm>
            <a:off x="311713" y="4181125"/>
            <a:ext cx="85206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3"/>
              </a:rPr>
              <a:t>https://github.com/victorkich/Neon-Drive-DRL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88" y="4899249"/>
            <a:ext cx="1736837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Repository: https://github.com/victorkich/Neon-Drive-DRL" id="271" name="Google Shape;271;p34" title="Deep RL Using a Low-Dimensional Observation Filter for Visual Complex Video Game Playi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3255" y="1204150"/>
            <a:ext cx="5297550" cy="28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598100" y="2536550"/>
            <a:ext cx="8222100" cy="19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victor.kich@ecomp.ufsm.br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alikolling@gmail.co</a:t>
            </a:r>
            <a:r>
              <a:rPr lang="pt-BR" sz="2000"/>
              <a:t>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  </a:t>
            </a:r>
            <a:endParaRPr sz="2000"/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>
                <a:solidFill>
                  <a:schemeClr val="hlink"/>
                </a:solidFill>
                <a:hlinkClick r:id="rId3"/>
              </a:rPr>
              <a:t>https://www.versusai.org/</a:t>
            </a:r>
            <a:endParaRPr sz="2000"/>
          </a:p>
        </p:txBody>
      </p:sp>
      <p:sp>
        <p:nvSpPr>
          <p:cNvPr id="277" name="Google Shape;277;p35"/>
          <p:cNvSpPr txBox="1"/>
          <p:nvPr>
            <p:ph type="title"/>
          </p:nvPr>
        </p:nvSpPr>
        <p:spPr>
          <a:xfrm>
            <a:off x="468175" y="466850"/>
            <a:ext cx="7764600" cy="24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atenção!</a:t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 rotWithShape="1">
          <a:blip r:embed="rId5">
            <a:alphaModFix/>
          </a:blip>
          <a:srcRect b="2573" l="554" r="376" t="3846"/>
          <a:stretch/>
        </p:blipFill>
        <p:spPr>
          <a:xfrm>
            <a:off x="5263675" y="2382000"/>
            <a:ext cx="2947248" cy="156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150" y="1514762"/>
            <a:ext cx="5325026" cy="21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70488" y="1824600"/>
            <a:ext cx="73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Tempo de sono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-12" y="2371638"/>
            <a:ext cx="73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Tempo de estudo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70488" y="2918700"/>
            <a:ext cx="73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Humor do prof.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6958875" y="2224800"/>
            <a:ext cx="73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Nota da prova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Iris dataset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11700" y="1229875"/>
            <a:ext cx="344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 entradas: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Comprimento </a:t>
            </a:r>
            <a:r>
              <a:rPr lang="pt-BR"/>
              <a:t>da pétala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Largura da pétala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Comprimento da sépala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Largura da sépala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801" y="2767450"/>
            <a:ext cx="1667950" cy="18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4182950" y="1229875"/>
            <a:ext cx="344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possíveis saídas</a:t>
            </a:r>
            <a:r>
              <a:rPr lang="pt-BR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	Classificar o gênero da flor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	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Iris dataset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200"/>
            <a:ext cx="4662406" cy="357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076" y="1994025"/>
            <a:ext cx="3830225" cy="11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 Neural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88" y="4899249"/>
            <a:ext cx="1736837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688" y="1017800"/>
            <a:ext cx="6934320" cy="357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Deep Learning?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2025225" y="1229875"/>
            <a:ext cx="6807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Deep Learning é uma subdivisão do machine learning.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Permite aprender representações de dados através de generalizações e busca de padrões.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aprendizado pode ser supervisionado, não supervisionado e semi-supervisionado.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69"/>
            <a:ext cx="16002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Neurônio Humano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b="18089" l="1656" r="48443" t="6347"/>
          <a:stretch/>
        </p:blipFill>
        <p:spPr>
          <a:xfrm>
            <a:off x="1864162" y="1436515"/>
            <a:ext cx="5415676" cy="22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</a:t>
            </a:r>
            <a:r>
              <a:rPr lang="pt-BR"/>
              <a:t>eurônio Artificial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600" y="1056525"/>
            <a:ext cx="5360701" cy="30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